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57" r:id="rId3"/>
    <p:sldId id="258" r:id="rId4"/>
    <p:sldId id="263" r:id="rId5"/>
    <p:sldId id="264" r:id="rId6"/>
    <p:sldId id="267" r:id="rId7"/>
    <p:sldId id="261" r:id="rId8"/>
    <p:sldId id="262" r:id="rId9"/>
    <p:sldId id="279" r:id="rId10"/>
    <p:sldId id="277" r:id="rId11"/>
    <p:sldId id="266" r:id="rId12"/>
    <p:sldId id="268" r:id="rId13"/>
    <p:sldId id="280" r:id="rId14"/>
    <p:sldId id="272" r:id="rId15"/>
    <p:sldId id="273" r:id="rId16"/>
    <p:sldId id="274" r:id="rId17"/>
    <p:sldId id="270" r:id="rId18"/>
    <p:sldId id="275" r:id="rId19"/>
    <p:sldId id="281" r:id="rId20"/>
    <p:sldId id="282" r:id="rId21"/>
    <p:sldId id="271" r:id="rId22"/>
    <p:sldId id="276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77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94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72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23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01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25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067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42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93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76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34857-5EBD-487D-A0EA-9F2CB7DA05DE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6D277-0447-4A30-892C-FBB018331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69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2878954"/>
            <a:ext cx="7772400" cy="1470025"/>
          </a:xfrm>
        </p:spPr>
        <p:txBody>
          <a:bodyPr>
            <a:normAutofit/>
          </a:bodyPr>
          <a:lstStyle/>
          <a:p>
            <a:r>
              <a:rPr lang="ru-RU" sz="5400" dirty="0" smtClean="0"/>
              <a:t>Кишечные </a:t>
            </a:r>
            <a:r>
              <a:rPr lang="ru-RU" sz="5400" dirty="0" err="1" smtClean="0"/>
              <a:t>стомы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5656" y="4725144"/>
            <a:ext cx="6400800" cy="17526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Подготовила: Красавина М. А.</a:t>
            </a:r>
          </a:p>
          <a:p>
            <a:r>
              <a:rPr lang="ru-RU" sz="2800" dirty="0" smtClean="0"/>
              <a:t>Архангельск, 2017 </a:t>
            </a: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" y="34551"/>
            <a:ext cx="3182799" cy="284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3795"/>
            <a:ext cx="2839611" cy="283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0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Цекостомия</a:t>
            </a:r>
            <a:r>
              <a:rPr lang="ru-RU" dirty="0" smtClean="0"/>
              <a:t>: показания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 smtClean="0"/>
              <a:t>Проводится в настоящее время редко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Перфорация слепой кишки </a:t>
            </a:r>
            <a:r>
              <a:rPr lang="ru-RU" dirty="0"/>
              <a:t>(</a:t>
            </a:r>
            <a:r>
              <a:rPr lang="ru-RU" dirty="0" smtClean="0"/>
              <a:t>при невозможности резекции)</a:t>
            </a:r>
          </a:p>
          <a:p>
            <a:r>
              <a:rPr lang="ru-RU" dirty="0" err="1" smtClean="0"/>
              <a:t>Псевдообструкция</a:t>
            </a:r>
            <a:endParaRPr lang="ru-RU" dirty="0" smtClean="0"/>
          </a:p>
          <a:p>
            <a:r>
              <a:rPr lang="ru-RU" dirty="0" smtClean="0"/>
              <a:t>Заворот слепой кишки</a:t>
            </a:r>
          </a:p>
          <a:p>
            <a:r>
              <a:rPr lang="ru-RU" dirty="0" smtClean="0"/>
              <a:t>Защита анастомоза при резекциях сигмовидной кишки (этап операции)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584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Цекостомия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83771"/>
            <a:ext cx="2910840" cy="31851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68" y="3140968"/>
            <a:ext cx="3238500" cy="34366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37" y="1196752"/>
            <a:ext cx="33375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ru-RU" dirty="0" err="1" smtClean="0"/>
              <a:t>Колостомия</a:t>
            </a:r>
            <a:r>
              <a:rPr lang="ru-RU" dirty="0" smtClean="0"/>
              <a:t>: показания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040560"/>
          </a:xfrm>
        </p:spPr>
        <p:txBody>
          <a:bodyPr>
            <a:normAutofit fontScale="85000" lnSpcReduction="10000"/>
          </a:bodyPr>
          <a:lstStyle/>
          <a:p>
            <a:pPr marL="0" indent="0" algn="r">
              <a:buNone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подумали о </a:t>
            </a:r>
            <a:r>
              <a:rPr lang="ru-RU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колостоме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вы должны (возможно) сделать </a:t>
            </a:r>
            <a:r>
              <a:rPr lang="ru-RU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колостому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marL="0" indent="0" algn="r">
              <a:buNone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ru-RU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Leo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A.Gordon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ru-RU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Обструкция дистальной части ободочной кишки</a:t>
            </a:r>
          </a:p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Воспалительный процесс дистальной части ободочной кишки (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дивертикулит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Травматическое повреждение ободочной/прямой кишки</a:t>
            </a:r>
          </a:p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Ранения промежности</a:t>
            </a:r>
          </a:p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Защита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колоректального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анастомоза (этап операции)</a:t>
            </a:r>
          </a:p>
        </p:txBody>
      </p:sp>
    </p:spTree>
    <p:extLst>
      <p:ext uri="{BB962C8B-B14F-4D97-AF65-F5344CB8AC3E}">
        <p14:creationId xmlns:p14="http://schemas.microsoft.com/office/powerpoint/2010/main" val="4835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ru-RU" dirty="0" err="1" smtClean="0"/>
              <a:t>Колостомия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10653"/>
            <a:ext cx="6624736" cy="5198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7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Колостомия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87467"/>
            <a:ext cx="3809245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227" y="1694767"/>
            <a:ext cx="4543379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91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Колостомия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48" y="1412776"/>
            <a:ext cx="6132513" cy="520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1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ru-RU" dirty="0" err="1" smtClean="0"/>
              <a:t>Колостомия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49847"/>
            <a:ext cx="4896544" cy="524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4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Осложнения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</a:t>
            </a:r>
            <a:r>
              <a:rPr lang="ru-RU" dirty="0" smtClean="0"/>
              <a:t>екроз</a:t>
            </a:r>
          </a:p>
          <a:p>
            <a:r>
              <a:rPr lang="ru-RU" dirty="0"/>
              <a:t>р</a:t>
            </a:r>
            <a:r>
              <a:rPr lang="ru-RU" dirty="0" smtClean="0"/>
              <a:t>етракция</a:t>
            </a:r>
          </a:p>
          <a:p>
            <a:r>
              <a:rPr lang="ru-RU" dirty="0"/>
              <a:t>с</a:t>
            </a:r>
            <a:r>
              <a:rPr lang="ru-RU" dirty="0" smtClean="0"/>
              <a:t>теноз</a:t>
            </a:r>
          </a:p>
          <a:p>
            <a:r>
              <a:rPr lang="ru-RU" dirty="0"/>
              <a:t>п</a:t>
            </a:r>
            <a:r>
              <a:rPr lang="ru-RU" dirty="0" smtClean="0"/>
              <a:t>ролапс </a:t>
            </a:r>
            <a:r>
              <a:rPr lang="ru-RU" dirty="0" err="1" smtClean="0"/>
              <a:t>стомы</a:t>
            </a:r>
            <a:endParaRPr lang="ru-RU" dirty="0" smtClean="0"/>
          </a:p>
          <a:p>
            <a:r>
              <a:rPr lang="ru-RU" dirty="0" err="1" smtClean="0"/>
              <a:t>параколостомический</a:t>
            </a:r>
            <a:r>
              <a:rPr lang="ru-RU" dirty="0" smtClean="0"/>
              <a:t> абсцесс</a:t>
            </a:r>
          </a:p>
          <a:p>
            <a:r>
              <a:rPr lang="ru-RU" dirty="0" err="1" smtClean="0"/>
              <a:t>парастомальная</a:t>
            </a:r>
            <a:r>
              <a:rPr lang="ru-RU" dirty="0" smtClean="0"/>
              <a:t> грыжа</a:t>
            </a:r>
          </a:p>
          <a:p>
            <a:r>
              <a:rPr lang="ru-RU" dirty="0" err="1"/>
              <a:t>п</a:t>
            </a:r>
            <a:r>
              <a:rPr lang="ru-RU" dirty="0" err="1" smtClean="0"/>
              <a:t>еристомальный</a:t>
            </a:r>
            <a:r>
              <a:rPr lang="ru-RU" dirty="0" smtClean="0"/>
              <a:t> дерматит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Так это выглядит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2" y="1556792"/>
            <a:ext cx="4067175" cy="218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10" y="1556792"/>
            <a:ext cx="3181722" cy="239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2" y="3973122"/>
            <a:ext cx="3222840" cy="281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176983"/>
            <a:ext cx="2701967" cy="238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22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Лапароскопическая</a:t>
            </a:r>
            <a:r>
              <a:rPr lang="ru-RU" dirty="0" smtClean="0"/>
              <a:t> хирургия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3300" b="1" dirty="0" smtClean="0"/>
              <a:t>Преимущества:</a:t>
            </a:r>
          </a:p>
          <a:p>
            <a:pPr marL="0" indent="0" algn="ctr">
              <a:buNone/>
            </a:pPr>
            <a:endParaRPr lang="ru-RU" sz="3300" b="1" dirty="0" smtClean="0"/>
          </a:p>
          <a:p>
            <a:r>
              <a:rPr lang="ru-RU" dirty="0" smtClean="0"/>
              <a:t>Минимальная </a:t>
            </a:r>
            <a:r>
              <a:rPr lang="ru-RU" dirty="0" err="1" smtClean="0"/>
              <a:t>травматичность</a:t>
            </a:r>
            <a:endParaRPr lang="ru-RU" dirty="0" smtClean="0"/>
          </a:p>
          <a:p>
            <a:r>
              <a:rPr lang="ru-RU" dirty="0" smtClean="0"/>
              <a:t>Раньше происходит активизация больного и возврат к привычному рациону питания</a:t>
            </a:r>
          </a:p>
          <a:p>
            <a:r>
              <a:rPr lang="ru-RU" dirty="0" smtClean="0"/>
              <a:t>Меньше частота осложнений</a:t>
            </a:r>
          </a:p>
          <a:p>
            <a:r>
              <a:rPr lang="ru-RU" dirty="0" smtClean="0"/>
              <a:t>Возможность тщательного осмотра брюшной полости (можно выбрать участок кишки, идеально пригодный для формирования </a:t>
            </a:r>
            <a:r>
              <a:rPr lang="ru-RU" dirty="0" err="1" smtClean="0"/>
              <a:t>стомы</a:t>
            </a:r>
            <a:r>
              <a:rPr lang="ru-RU" dirty="0" smtClean="0"/>
              <a:t>)</a:t>
            </a:r>
          </a:p>
          <a:p>
            <a:r>
              <a:rPr lang="ru-RU" dirty="0" smtClean="0"/>
              <a:t>Возможность точно убедиться в правильной ориентации кишки при ее прохождении через отверстие в передней брюшной стенке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833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Среди всех болезней, которые подстерегают человека, нет более неудобной и отвратительной, чем искусственный задний проход. Как несчастен больной, из которого вопреки его воле постоянно истекают пища, желчь и фекальные массы, содержащиеся в его кишечнике. (</a:t>
            </a:r>
            <a:r>
              <a:rPr lang="ru-RU" dirty="0" err="1" smtClean="0"/>
              <a:t>Guillaume</a:t>
            </a:r>
            <a:r>
              <a:rPr lang="ru-RU" dirty="0" smtClean="0"/>
              <a:t> </a:t>
            </a:r>
            <a:r>
              <a:rPr lang="ru-RU" dirty="0" err="1" smtClean="0"/>
              <a:t>Dupuytren</a:t>
            </a:r>
            <a:r>
              <a:rPr lang="ru-RU" dirty="0" smtClean="0"/>
              <a:t>, 1777-1835)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О </a:t>
            </a:r>
            <a:r>
              <a:rPr lang="ru-RU" dirty="0" err="1" smtClean="0"/>
              <a:t>колостомии</a:t>
            </a:r>
            <a:r>
              <a:rPr lang="ru-RU" dirty="0" smtClean="0"/>
              <a:t>: Пожалуй, явно намного лучше пожертвовать одним из удобств Жизни, чем стать частью Истории. Если сравнивать, то экскременты, опорожняющиеся этим путем, совершенно не такие отвратительные, как те, что опорожняются через анус. (</a:t>
            </a:r>
            <a:r>
              <a:rPr lang="ru-RU" dirty="0" err="1" smtClean="0"/>
              <a:t>Lorenz</a:t>
            </a:r>
            <a:r>
              <a:rPr lang="ru-RU" dirty="0" smtClean="0"/>
              <a:t> </a:t>
            </a:r>
            <a:r>
              <a:rPr lang="ru-RU" dirty="0" err="1" smtClean="0"/>
              <a:t>Heister</a:t>
            </a:r>
            <a:r>
              <a:rPr lang="ru-RU" dirty="0" smtClean="0"/>
              <a:t>, 1683–1758)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61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Лапароскопическая</a:t>
            </a:r>
            <a:r>
              <a:rPr lang="ru-RU" dirty="0" smtClean="0"/>
              <a:t> хирургия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340768"/>
            <a:ext cx="3208515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40768"/>
            <a:ext cx="3759076" cy="535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20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почитать?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320480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Эмилио </a:t>
            </a:r>
            <a:r>
              <a:rPr lang="ru-RU" dirty="0" err="1" smtClean="0"/>
              <a:t>Итала</a:t>
            </a:r>
            <a:r>
              <a:rPr lang="ru-RU" dirty="0" smtClean="0"/>
              <a:t>. Атлас абдоминальной хирургии, Т. 3</a:t>
            </a:r>
          </a:p>
          <a:p>
            <a:r>
              <a:rPr lang="ru-RU" dirty="0" smtClean="0"/>
              <a:t>И. </a:t>
            </a:r>
            <a:r>
              <a:rPr lang="ru-RU" dirty="0" err="1" smtClean="0"/>
              <a:t>Литтман</a:t>
            </a:r>
            <a:r>
              <a:rPr lang="ru-RU" dirty="0" smtClean="0"/>
              <a:t>. Оперативная хирургия.</a:t>
            </a:r>
          </a:p>
          <a:p>
            <a:r>
              <a:rPr lang="ru-RU" dirty="0" smtClean="0"/>
              <a:t>М. </a:t>
            </a:r>
            <a:r>
              <a:rPr lang="ru-RU" dirty="0" err="1" smtClean="0"/>
              <a:t>Шайн</a:t>
            </a:r>
            <a:r>
              <a:rPr lang="ru-RU" dirty="0" smtClean="0"/>
              <a:t>. Здравый смысл в неотложной абдоминальной хирургии.</a:t>
            </a:r>
          </a:p>
          <a:p>
            <a:r>
              <a:rPr lang="ru-RU" dirty="0"/>
              <a:t>В. Д. Федоров, Г. И. Воробьев, В. Л. Ривкин. Клиническая оперативная </a:t>
            </a:r>
            <a:r>
              <a:rPr lang="ru-RU" dirty="0" err="1" smtClean="0"/>
              <a:t>колопроктология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Для продвинутых: </a:t>
            </a:r>
            <a:r>
              <a:rPr lang="en-US" i="1" dirty="0" smtClean="0"/>
              <a:t>Master</a:t>
            </a:r>
            <a:r>
              <a:rPr lang="ru-RU" i="1" dirty="0" smtClean="0"/>
              <a:t> </a:t>
            </a:r>
            <a:r>
              <a:rPr lang="en-US" i="1" dirty="0" smtClean="0"/>
              <a:t>Techniques</a:t>
            </a:r>
            <a:r>
              <a:rPr lang="ru-RU" i="1" dirty="0" smtClean="0"/>
              <a:t> </a:t>
            </a:r>
            <a:r>
              <a:rPr lang="en-US" i="1" dirty="0" smtClean="0"/>
              <a:t>in</a:t>
            </a:r>
            <a:r>
              <a:rPr lang="ru-RU" i="1" dirty="0" smtClean="0"/>
              <a:t> </a:t>
            </a:r>
            <a:r>
              <a:rPr lang="en-US" i="1" dirty="0" smtClean="0"/>
              <a:t>Surgery</a:t>
            </a:r>
            <a:r>
              <a:rPr lang="ru-RU" i="1" dirty="0"/>
              <a:t>.</a:t>
            </a:r>
            <a:r>
              <a:rPr lang="ru-RU" i="1" dirty="0" smtClean="0"/>
              <a:t> </a:t>
            </a:r>
            <a:r>
              <a:rPr lang="en-US" i="1" dirty="0" smtClean="0"/>
              <a:t>Colon</a:t>
            </a:r>
            <a:r>
              <a:rPr lang="ru-RU" i="1" dirty="0" smtClean="0"/>
              <a:t> </a:t>
            </a:r>
            <a:r>
              <a:rPr lang="en-US" i="1" dirty="0" smtClean="0"/>
              <a:t>and</a:t>
            </a:r>
            <a:r>
              <a:rPr lang="ru-RU" i="1" dirty="0" smtClean="0"/>
              <a:t> </a:t>
            </a:r>
            <a:r>
              <a:rPr lang="en-US" i="1" dirty="0" smtClean="0"/>
              <a:t>Rectal</a:t>
            </a:r>
            <a:r>
              <a:rPr lang="ru-RU" i="1" dirty="0" smtClean="0"/>
              <a:t> </a:t>
            </a:r>
            <a:r>
              <a:rPr lang="en-US" i="1" dirty="0" smtClean="0"/>
              <a:t>Surgery</a:t>
            </a:r>
            <a:r>
              <a:rPr lang="ru-RU" i="1" dirty="0" smtClean="0"/>
              <a:t> (</a:t>
            </a:r>
            <a:r>
              <a:rPr lang="en-US" i="1" dirty="0" smtClean="0"/>
              <a:t>Abdominal</a:t>
            </a:r>
            <a:r>
              <a:rPr lang="ru-RU" i="1" dirty="0" smtClean="0"/>
              <a:t> </a:t>
            </a:r>
            <a:r>
              <a:rPr lang="en-US" i="1" dirty="0" smtClean="0"/>
              <a:t>Operations</a:t>
            </a:r>
            <a:r>
              <a:rPr lang="ru-RU" i="1" dirty="0" smtClean="0"/>
              <a:t>).</a:t>
            </a:r>
          </a:p>
          <a:p>
            <a:r>
              <a:rPr lang="en-US" i="1" dirty="0" smtClean="0"/>
              <a:t>V</a:t>
            </a:r>
            <a:r>
              <a:rPr lang="ru-RU" i="1" dirty="0" smtClean="0"/>
              <a:t>.</a:t>
            </a:r>
            <a:r>
              <a:rPr lang="en-US" i="1" dirty="0" smtClean="0"/>
              <a:t> </a:t>
            </a:r>
            <a:r>
              <a:rPr lang="en-US" i="1" dirty="0"/>
              <a:t>W. </a:t>
            </a:r>
            <a:r>
              <a:rPr lang="en-US" i="1" dirty="0" smtClean="0"/>
              <a:t>Fazio</a:t>
            </a:r>
            <a:r>
              <a:rPr lang="ru-RU" i="1" dirty="0" smtClean="0"/>
              <a:t>, </a:t>
            </a:r>
            <a:r>
              <a:rPr lang="en-US" i="1" dirty="0" smtClean="0"/>
              <a:t>J</a:t>
            </a:r>
            <a:r>
              <a:rPr lang="ru-RU" i="1" dirty="0" smtClean="0"/>
              <a:t>.</a:t>
            </a:r>
            <a:r>
              <a:rPr lang="en-US" i="1" dirty="0" smtClean="0"/>
              <a:t> </a:t>
            </a:r>
            <a:r>
              <a:rPr lang="en-US" i="1" dirty="0"/>
              <a:t>M. </a:t>
            </a:r>
            <a:r>
              <a:rPr lang="en-US" i="1" dirty="0" smtClean="0"/>
              <a:t>Church</a:t>
            </a:r>
            <a:r>
              <a:rPr lang="ru-RU" i="1" dirty="0" smtClean="0"/>
              <a:t>, </a:t>
            </a:r>
            <a:r>
              <a:rPr lang="en-US" i="1" dirty="0" smtClean="0"/>
              <a:t>J</a:t>
            </a:r>
            <a:r>
              <a:rPr lang="ru-RU" i="1" dirty="0" smtClean="0"/>
              <a:t>.</a:t>
            </a:r>
            <a:r>
              <a:rPr lang="en-US" i="1" dirty="0" smtClean="0"/>
              <a:t> </a:t>
            </a:r>
            <a:r>
              <a:rPr lang="en-US" i="1" dirty="0"/>
              <a:t>S. </a:t>
            </a:r>
            <a:r>
              <a:rPr lang="en-US" i="1" dirty="0" smtClean="0"/>
              <a:t>Wu</a:t>
            </a:r>
            <a:r>
              <a:rPr lang="ru-RU" i="1" dirty="0" smtClean="0"/>
              <a:t>. </a:t>
            </a:r>
            <a:r>
              <a:rPr lang="en-US" i="1" dirty="0" smtClean="0"/>
              <a:t>Atlas </a:t>
            </a:r>
            <a:r>
              <a:rPr lang="en-US" i="1" dirty="0"/>
              <a:t>of Intestinal </a:t>
            </a:r>
            <a:r>
              <a:rPr lang="en-US" i="1" dirty="0" smtClean="0"/>
              <a:t>Stomas</a:t>
            </a:r>
            <a:r>
              <a:rPr lang="ru-RU" i="1" dirty="0" smtClean="0"/>
              <a:t> .</a:t>
            </a:r>
          </a:p>
          <a:p>
            <a:endParaRPr lang="ru-RU" i="1" dirty="0" smtClean="0"/>
          </a:p>
          <a:p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59256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1628800"/>
            <a:ext cx="8229600" cy="1143000"/>
          </a:xfrm>
        </p:spPr>
        <p:txBody>
          <a:bodyPr/>
          <a:lstStyle/>
          <a:p>
            <a:r>
              <a:rPr lang="ru-RU" dirty="0" smtClean="0"/>
              <a:t>Благодарю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5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Терминология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1412777"/>
            <a:ext cx="8424936" cy="2088232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chemeClr val="accent2">
                    <a:lumMod val="75000"/>
                  </a:schemeClr>
                </a:solidFill>
              </a:rPr>
              <a:t>Стома</a:t>
            </a:r>
            <a:r>
              <a:rPr lang="ru-RU" dirty="0" smtClean="0"/>
              <a:t> (лат. </a:t>
            </a:r>
            <a:r>
              <a:rPr lang="ru-RU" dirty="0" err="1" smtClean="0"/>
              <a:t>stoma</a:t>
            </a:r>
            <a:r>
              <a:rPr lang="ru-RU" dirty="0" smtClean="0"/>
              <a:t>, </a:t>
            </a:r>
            <a:r>
              <a:rPr lang="ru-RU" dirty="0" err="1" smtClean="0"/>
              <a:t>множ</a:t>
            </a:r>
            <a:r>
              <a:rPr lang="ru-RU" dirty="0" smtClean="0"/>
              <a:t>. </a:t>
            </a:r>
            <a:r>
              <a:rPr lang="ru-RU" dirty="0" err="1" smtClean="0"/>
              <a:t>stomata</a:t>
            </a:r>
            <a:r>
              <a:rPr lang="ru-RU" dirty="0" smtClean="0"/>
              <a:t>) — искусственное отверстие, создающее сообщение между полостью органа и окружающей средой.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3688" y="3789040"/>
            <a:ext cx="52565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н</a:t>
            </a:r>
            <a:r>
              <a:rPr lang="ru-RU" sz="3200" dirty="0" smtClean="0">
                <a:solidFill>
                  <a:srgbClr val="FF0000"/>
                </a:solidFill>
              </a:rPr>
              <a:t>азв. органа + «</a:t>
            </a:r>
            <a:r>
              <a:rPr lang="ru-RU" sz="3200" dirty="0" err="1" smtClean="0">
                <a:solidFill>
                  <a:srgbClr val="FF0000"/>
                </a:solidFill>
              </a:rPr>
              <a:t>стома</a:t>
            </a:r>
            <a:r>
              <a:rPr lang="ru-RU" sz="3200" dirty="0" smtClean="0">
                <a:solidFill>
                  <a:srgbClr val="FF0000"/>
                </a:solidFill>
              </a:rPr>
              <a:t>» 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869160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Еюностома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илеостома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цекостома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колостома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асцендостома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трансверзостома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десцендостома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сигмостома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</a:t>
            </a:r>
            <a:r>
              <a:rPr lang="ru-RU" sz="3600" dirty="0" smtClean="0"/>
              <a:t>ритерии правильно сформированной </a:t>
            </a:r>
            <a:r>
              <a:rPr lang="ru-RU" sz="3600" dirty="0" err="1" smtClean="0"/>
              <a:t>стомы</a:t>
            </a:r>
            <a:r>
              <a:rPr lang="ru-RU" sz="3600" dirty="0" smtClean="0"/>
              <a:t> по </a:t>
            </a:r>
            <a:r>
              <a:rPr lang="ru-RU" sz="3600" dirty="0" err="1" smtClean="0"/>
              <a:t>Торнболлу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r>
              <a:rPr lang="ru-RU" dirty="0" smtClean="0"/>
              <a:t>Правильное расположение</a:t>
            </a:r>
          </a:p>
          <a:p>
            <a:r>
              <a:rPr lang="ru-RU" dirty="0" smtClean="0"/>
              <a:t>Адекватное отверстие в брюшной стенке</a:t>
            </a:r>
          </a:p>
          <a:p>
            <a:r>
              <a:rPr lang="ru-RU" dirty="0" smtClean="0"/>
              <a:t>Отсутствие натяжения</a:t>
            </a:r>
          </a:p>
          <a:p>
            <a:r>
              <a:rPr lang="ru-RU" dirty="0" smtClean="0"/>
              <a:t>Адекватное кровоснабжение выведенного участка</a:t>
            </a:r>
          </a:p>
          <a:p>
            <a:r>
              <a:rPr lang="ru-RU" dirty="0" smtClean="0"/>
              <a:t>Немедленное вскрытие </a:t>
            </a:r>
            <a:r>
              <a:rPr lang="ru-RU" dirty="0" err="1" smtClean="0"/>
              <a:t>стомы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77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ru-RU" dirty="0" smtClean="0"/>
              <a:t>Место для </a:t>
            </a:r>
            <a:r>
              <a:rPr lang="ru-RU" dirty="0" err="1" smtClean="0"/>
              <a:t>стомы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412776"/>
            <a:ext cx="5400600" cy="4525963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Не слишком близко к пупку, реберной дуге или подвздошной ости</a:t>
            </a:r>
          </a:p>
          <a:p>
            <a:r>
              <a:rPr lang="ru-RU" dirty="0" smtClean="0"/>
              <a:t>Желательно через прямую мышцу живота</a:t>
            </a:r>
          </a:p>
          <a:p>
            <a:r>
              <a:rPr lang="ru-RU" dirty="0" smtClean="0"/>
              <a:t>Подальше от складок кожи, особенно у тучных пациентов</a:t>
            </a:r>
          </a:p>
          <a:p>
            <a:r>
              <a:rPr lang="ru-RU" dirty="0" smtClean="0"/>
              <a:t>Подальше от рубцов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506" y="1556792"/>
            <a:ext cx="3074415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08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97537"/>
            <a:ext cx="8229600" cy="1143000"/>
          </a:xfrm>
        </p:spPr>
        <p:txBody>
          <a:bodyPr/>
          <a:lstStyle/>
          <a:p>
            <a:r>
              <a:rPr lang="ru-RU" dirty="0" smtClean="0"/>
              <a:t>Типы </a:t>
            </a:r>
            <a:r>
              <a:rPr lang="ru-RU" dirty="0" err="1" smtClean="0"/>
              <a:t>стом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60"/>
            <a:ext cx="3798183" cy="5256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3140967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Концевая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1591793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Петлевая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4939144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Двуствольная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5444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Илеостомия</a:t>
            </a:r>
            <a:r>
              <a:rPr lang="ru-RU" dirty="0" smtClean="0"/>
              <a:t>: показания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Неспецифический язвенный колит и неопределенный колит, болезнь Крона, атония толстого кишечника, </a:t>
            </a:r>
            <a:r>
              <a:rPr lang="ru-RU" dirty="0" err="1" smtClean="0"/>
              <a:t>колоректальный</a:t>
            </a:r>
            <a:r>
              <a:rPr lang="ru-RU" dirty="0" smtClean="0"/>
              <a:t> рак -</a:t>
            </a:r>
            <a:r>
              <a:rPr lang="en-US" dirty="0" smtClean="0"/>
              <a:t>&gt; </a:t>
            </a:r>
            <a:r>
              <a:rPr lang="ru-RU" dirty="0" smtClean="0"/>
              <a:t>конечный этап операции </a:t>
            </a:r>
          </a:p>
          <a:p>
            <a:r>
              <a:rPr lang="ru-RU" dirty="0" smtClean="0"/>
              <a:t>Отведение кишечного содержимого после разобщения несостоятельного подвздошно-ободочного или </a:t>
            </a:r>
            <a:r>
              <a:rPr lang="ru-RU" dirty="0" err="1" smtClean="0"/>
              <a:t>илеоректального</a:t>
            </a:r>
            <a:r>
              <a:rPr lang="ru-RU" dirty="0" smtClean="0"/>
              <a:t> анастомоза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25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Концевая </a:t>
            </a:r>
            <a:r>
              <a:rPr lang="ru-RU" dirty="0" err="1" smtClean="0"/>
              <a:t>илеостомия</a:t>
            </a:r>
            <a:r>
              <a:rPr lang="ru-RU" dirty="0" smtClean="0"/>
              <a:t> по Бруку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1"/>
            <a:ext cx="2253245" cy="30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29" y="1772817"/>
            <a:ext cx="6591143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0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Концевая </a:t>
            </a:r>
            <a:r>
              <a:rPr lang="ru-RU" dirty="0" err="1"/>
              <a:t>илеостомия</a:t>
            </a:r>
            <a:r>
              <a:rPr lang="ru-RU" dirty="0"/>
              <a:t> по Бруку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38481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117004"/>
            <a:ext cx="3735978" cy="2573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76706"/>
            <a:ext cx="3647853" cy="188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6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</TotalTime>
  <Words>502</Words>
  <Application>Microsoft Office PowerPoint</Application>
  <PresentationFormat>Экран (4:3)</PresentationFormat>
  <Paragraphs>77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Кишечные стомы</vt:lpstr>
      <vt:lpstr>Презентация PowerPoint</vt:lpstr>
      <vt:lpstr>Терминология</vt:lpstr>
      <vt:lpstr>Критерии правильно сформированной стомы по Торнболлу</vt:lpstr>
      <vt:lpstr>Место для стомы</vt:lpstr>
      <vt:lpstr>Типы стом</vt:lpstr>
      <vt:lpstr>Илеостомия: показания</vt:lpstr>
      <vt:lpstr>Концевая илеостомия по Бруку</vt:lpstr>
      <vt:lpstr>Концевая илеостомия по Бруку</vt:lpstr>
      <vt:lpstr>Цекостомия: показания</vt:lpstr>
      <vt:lpstr>Цекостомия</vt:lpstr>
      <vt:lpstr>Колостомия: показания</vt:lpstr>
      <vt:lpstr>Колостомия</vt:lpstr>
      <vt:lpstr>Колостомия</vt:lpstr>
      <vt:lpstr>Колостомия</vt:lpstr>
      <vt:lpstr>Колостомия</vt:lpstr>
      <vt:lpstr>Осложнения</vt:lpstr>
      <vt:lpstr>Так это выглядит</vt:lpstr>
      <vt:lpstr>Лапароскопическая хирургия</vt:lpstr>
      <vt:lpstr>Лапароскопическая хирургия</vt:lpstr>
      <vt:lpstr>Что почитать?</vt:lpstr>
      <vt:lpstr>Благодарю за внимание</vt:lpstr>
    </vt:vector>
  </TitlesOfParts>
  <Company>Kraftway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Кишечные стомы</dc:title>
  <dc:creator>user</dc:creator>
  <cp:lastModifiedBy>user</cp:lastModifiedBy>
  <cp:revision>50</cp:revision>
  <dcterms:created xsi:type="dcterms:W3CDTF">2017-04-27T11:18:17Z</dcterms:created>
  <dcterms:modified xsi:type="dcterms:W3CDTF">2017-05-12T11:20:22Z</dcterms:modified>
</cp:coreProperties>
</file>